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267" r:id="rId3"/>
    <p:sldId id="287" r:id="rId4"/>
    <p:sldId id="395" r:id="rId5"/>
    <p:sldId id="397" r:id="rId6"/>
    <p:sldId id="308" r:id="rId7"/>
    <p:sldId id="294" r:id="rId8"/>
    <p:sldId id="396" r:id="rId9"/>
    <p:sldId id="398" r:id="rId10"/>
    <p:sldId id="3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11277601" cy="395487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416800" y="5867400"/>
            <a:ext cx="355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19" y="5703888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B4D4D-AE5A-4C23-ACA4-B8D7EF78F644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0DFE-F823-49E2-B07C-3FB7AFFE4D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New_DOE_Logo_Color_800x2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14300"/>
            <a:ext cx="448135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4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5495278"/>
            <a:ext cx="7311136" cy="594626"/>
          </a:xfrm>
        </p:spPr>
        <p:txBody>
          <a:bodyPr anchor="b"/>
          <a:lstStyle>
            <a:lvl1pPr algn="l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6096000"/>
            <a:ext cx="7311136" cy="61264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41806-C69F-48A9-98FD-086DA86D67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E157C5-ADD0-4ED2-BE9D-0C1B504EAEDF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87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0BAF1-4807-4423-9944-9E1A0B21CB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B92B39-63BE-4347-9315-5581B97721B1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6132-093B-436D-8125-FD72F3B51D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3AAE80-A327-4200-A67E-AAEC25E81633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2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34938"/>
            <a:ext cx="248496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997200" y="112714"/>
            <a:ext cx="269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972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6400" y="21336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534400" cy="1104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0"/>
          </p:nvPr>
        </p:nvSpPr>
        <p:spPr>
          <a:xfrm>
            <a:off x="406400" y="5410200"/>
            <a:ext cx="7730067" cy="64770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58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0725"/>
            <a:ext cx="9144000" cy="3046942"/>
          </a:xfrm>
        </p:spPr>
        <p:txBody>
          <a:bodyPr anchor="t" anchorCtr="0">
            <a:normAutofit/>
          </a:bodyPr>
          <a:lstStyle>
            <a:lvl1pPr algn="r">
              <a:defRPr sz="2400" b="1">
                <a:solidFill>
                  <a:srgbClr val="002060"/>
                </a:solidFill>
                <a:latin typeface="Calibri 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447675" y="516255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en-US" sz="1200" kern="0" dirty="0"/>
              <a:t>James Dillard, CHP </a:t>
            </a:r>
          </a:p>
          <a:p>
            <a:pPr algn="l">
              <a:spcBef>
                <a:spcPct val="10000"/>
              </a:spcBef>
            </a:pPr>
            <a:r>
              <a:rPr lang="en-US" sz="1200" kern="0" dirty="0"/>
              <a:t>Office of Worker Safety and Health</a:t>
            </a:r>
            <a:r>
              <a:rPr lang="en-US" sz="1200" kern="0" baseline="0" dirty="0"/>
              <a:t> Policy </a:t>
            </a:r>
            <a:r>
              <a:rPr lang="en-US" sz="1200" kern="0" dirty="0"/>
              <a:t>(AU-11)</a:t>
            </a:r>
          </a:p>
          <a:p>
            <a:pPr algn="l">
              <a:spcBef>
                <a:spcPct val="10000"/>
              </a:spcBef>
            </a:pPr>
            <a:r>
              <a:rPr lang="en-US" sz="1200" kern="0" dirty="0"/>
              <a:t>Office of Environment, Health, Safety and Security</a:t>
            </a:r>
          </a:p>
          <a:p>
            <a:pPr algn="l">
              <a:spcBef>
                <a:spcPct val="10000"/>
              </a:spcBef>
            </a:pPr>
            <a:r>
              <a:rPr lang="en-US" sz="1200" kern="0" dirty="0"/>
              <a:t>U.S. Department of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371475" y="447677"/>
            <a:ext cx="1762125" cy="1690201"/>
          </a:xfrm>
          <a:prstGeom prst="rect">
            <a:avLst/>
          </a:prstGeom>
        </p:spPr>
      </p:pic>
      <p:pic>
        <p:nvPicPr>
          <p:cNvPr id="9" name="Picture 2" descr="C:\Users\kenney\AppData\Local\Microsoft\Windows\Temporary Internet Files\Content.Outlook\VSWERTPF\EHSS Logo new3 updat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5028779"/>
            <a:ext cx="3215640" cy="14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23838" y="337610"/>
            <a:ext cx="11744327" cy="63531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084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160000" cy="1143000"/>
          </a:xfrm>
        </p:spPr>
        <p:txBody>
          <a:bodyPr/>
          <a:lstStyle>
            <a:lvl1pPr algn="ctr">
              <a:defRPr sz="36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79200" y="5648326"/>
            <a:ext cx="711200" cy="396875"/>
          </a:xfrm>
          <a:ln/>
        </p:spPr>
        <p:txBody>
          <a:bodyPr anchor="ctr" anchorCtr="1"/>
          <a:lstStyle>
            <a:lvl1pPr>
              <a:defRPr/>
            </a:lvl1pPr>
          </a:lstStyle>
          <a:p>
            <a:fld id="{67C7B901-DD5A-4D63-983D-2E3EEDC6FDF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08BA39-88DE-4ACF-B429-E139082B7733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274638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961DD-2D4A-4FC4-A1D3-FC65AD164C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E469B9-8DB9-4592-8994-E53B8C667F22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77001"/>
            <a:ext cx="306493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457201"/>
            <a:ext cx="1123951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31D1-5C7C-4B48-BF31-7FEBA3D625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8670C1-24F1-4548-A7C0-E8D967906F50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B5F49-63B5-4AEA-AE3E-E525191AD6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6709A-F153-4981-8649-041E08B8F10D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3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62F38-8291-4427-85DA-B99EBB5E5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38DD7F-692A-4796-943E-B8C0202C9572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0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BF9D-0AF7-4AE3-9C4C-F6BACA5E54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9CFBBD-EC7C-4772-8737-A5B8B455E8E7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9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05CC7-1A24-4BE9-A86D-E38B92725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80AC54-4085-4C9C-A55E-CE06A788DDA8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6051"/>
            <a:ext cx="248496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997200" y="112714"/>
            <a:ext cx="269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972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5495544"/>
            <a:ext cx="7315201" cy="5943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6096000"/>
            <a:ext cx="7315200" cy="60960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972C-15ED-4BB8-989B-C473E4EAF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AB150B-793A-4D30-BA6D-1DB025AC06AB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1"/>
            <a:ext cx="375239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598396C-2290-445E-8AAF-3BAEEB7FB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fld id="{778DCD90-AE0C-4077-9D78-208AC5E08468}" type="datetime1">
              <a:rPr lang="en-US" altLang="en-US" smtClean="0"/>
              <a:t>9/12/2023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0773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agonetl@id.doe.gov" TargetMode="External"/><Relationship Id="rId2" Type="http://schemas.openxmlformats.org/officeDocument/2006/relationships/hyperlink" Target="mailto:pardonla@id.doe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DOELAP External Dosimetry Training</a:t>
            </a:r>
            <a:br>
              <a:rPr lang="en-US" dirty="0"/>
            </a:br>
            <a:r>
              <a:rPr lang="en-US" dirty="0"/>
              <a:t>Travel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325" y="3962400"/>
            <a:ext cx="7077075" cy="1104528"/>
          </a:xfrm>
        </p:spPr>
        <p:txBody>
          <a:bodyPr/>
          <a:lstStyle/>
          <a:p>
            <a:pPr algn="ctr"/>
            <a:r>
              <a:rPr lang="en-US" dirty="0"/>
              <a:t>Idaho Falls, ID</a:t>
            </a:r>
          </a:p>
          <a:p>
            <a:pPr algn="ctr"/>
            <a:r>
              <a:rPr lang="en-US" dirty="0"/>
              <a:t>September, 2023</a:t>
            </a:r>
          </a:p>
        </p:txBody>
      </p:sp>
    </p:spTree>
    <p:extLst>
      <p:ext uri="{BB962C8B-B14F-4D97-AF65-F5344CB8AC3E}">
        <p14:creationId xmlns:p14="http://schemas.microsoft.com/office/powerpoint/2010/main" val="72241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0F7D-7793-3A43-367A-D0B06A75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075D-CC10-56BA-D2AC-1489704FC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095B6-E285-D077-7889-3B7060AAE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35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7BFA85-3C04-C4F9-3D9F-0743F70D1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Travel Contacts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B66D0F8-FACC-EB27-8312-EB0FACB34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Lisa Pardonnet </a:t>
            </a:r>
          </a:p>
          <a:p>
            <a:pPr lvl="1" eaLnBrk="1" hangingPunct="1">
              <a:defRPr/>
            </a:pPr>
            <a:r>
              <a:rPr lang="en-US" altLang="en-US" u="sng" dirty="0">
                <a:hlinkClick r:id="rId2"/>
              </a:rPr>
              <a:t>pardonla@id.doe.gov</a:t>
            </a:r>
            <a:endParaRPr lang="en-US" altLang="en-US" u="sng" dirty="0"/>
          </a:p>
          <a:p>
            <a:pPr lvl="1" eaLnBrk="1" hangingPunct="1">
              <a:defRPr/>
            </a:pPr>
            <a:r>
              <a:rPr lang="en-US" altLang="en-US" dirty="0"/>
              <a:t>(208) 716-0808</a:t>
            </a:r>
          </a:p>
          <a:p>
            <a:pPr lvl="1" eaLnBrk="1" hangingPunct="1">
              <a:defRPr/>
            </a:pPr>
            <a:r>
              <a:rPr lang="en-US" altLang="en-US" dirty="0"/>
              <a:t>1955 Fremont Ave.</a:t>
            </a:r>
          </a:p>
          <a:p>
            <a:pPr marL="628650" lvl="1" indent="-282575">
              <a:buNone/>
              <a:defRPr/>
            </a:pPr>
            <a:r>
              <a:rPr lang="en-US" altLang="en-US" dirty="0"/>
              <a:t>     MS 1240</a:t>
            </a:r>
          </a:p>
          <a:p>
            <a:pPr marL="628650" lvl="1" indent="-282575">
              <a:buNone/>
              <a:defRPr/>
            </a:pPr>
            <a:r>
              <a:rPr lang="en-US" altLang="en-US" dirty="0"/>
              <a:t>     Idaho Falls, ID 83415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Tina Wagoner</a:t>
            </a:r>
          </a:p>
          <a:p>
            <a:pPr lvl="1" eaLnBrk="1" hangingPunct="1">
              <a:defRPr/>
            </a:pPr>
            <a:r>
              <a:rPr lang="en-US" altLang="en-US" dirty="0">
                <a:hlinkClick r:id="rId3"/>
              </a:rPr>
              <a:t>wagonetl@id.doe.gov</a:t>
            </a:r>
            <a:endParaRPr lang="en-US" altLang="en-US" dirty="0"/>
          </a:p>
          <a:p>
            <a:pPr lvl="1" eaLnBrk="1" hangingPunct="1">
              <a:defRPr/>
            </a:pPr>
            <a:r>
              <a:rPr lang="en-US" altLang="en-US" dirty="0"/>
              <a:t>(208) 526-0423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0804186-EDE1-8306-F528-81F19892B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Funding for Assessor Travel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F8D2B1C-C01A-B1D6-7214-9A86410F48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en-US" sz="2400" dirty="0"/>
              <a:t>DOELAP reimburses travel expenditures that are considered customary and necessary for the completion of duties.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en-US" sz="2400" dirty="0"/>
              <a:t>If you mix business and pleasure travel, you must get approval from STM and get a theoretical estimate of costs for DOELAP travel vs. costs for travel including personal dates 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altLang="en-US" sz="2200" dirty="0"/>
              <a:t>Driving POV vs. flying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en-US" sz="2400" dirty="0"/>
              <a:t>Reimbursement for lesser of the two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traveler pays the difference between the theoretical DOELAP-only dates travel fare and the cost for the dates of personal travel or POV</a:t>
            </a:r>
          </a:p>
          <a:p>
            <a:pPr lvl="2">
              <a:spcBef>
                <a:spcPts val="900"/>
              </a:spcBef>
              <a:spcAft>
                <a:spcPts val="9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Also extra hotel nights, fuel, etc.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0E62-8DE3-44A8-B3CC-7E3525F9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97140"/>
            <a:ext cx="10160000" cy="532702"/>
          </a:xfrm>
        </p:spPr>
        <p:txBody>
          <a:bodyPr/>
          <a:lstStyle/>
          <a:p>
            <a:r>
              <a:rPr lang="en-US" dirty="0"/>
              <a:t>DOELAP Invitational Traveler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5CDCE-76AE-D720-E7D5-A2B74B57B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95E2B-799F-B888-C9EB-F10226A2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29" y="672796"/>
            <a:ext cx="4831942" cy="61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C677-F72E-5314-44C7-26EAF0BB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857F-0475-7CA9-E87F-74D0265D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assessor coordinates with other assessors (and site if desired) to choose an appropriate hotel. </a:t>
            </a:r>
          </a:p>
          <a:p>
            <a:r>
              <a:rPr lang="en-US" dirty="0"/>
              <a:t>Travelers should make all efforts to get government per diem rate</a:t>
            </a:r>
          </a:p>
          <a:p>
            <a:pPr lvl="1"/>
            <a:r>
              <a:rPr lang="en-US" dirty="0"/>
              <a:t>If government rate is unavailable, over per diem </a:t>
            </a:r>
            <a:r>
              <a:rPr lang="en-US" i="1" dirty="0"/>
              <a:t>may</a:t>
            </a:r>
            <a:r>
              <a:rPr lang="en-US" dirty="0"/>
              <a:t> be authorized</a:t>
            </a:r>
          </a:p>
          <a:p>
            <a:pPr lvl="1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Lisa and Tina need to have hotel price per night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prior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to completing the travel authorization (</a:t>
            </a:r>
            <a:r>
              <a:rPr lang="en-US" dirty="0"/>
              <a:t>over per diem must be approved in advance)</a:t>
            </a:r>
          </a:p>
          <a:p>
            <a:r>
              <a:rPr lang="en-US" dirty="0"/>
              <a:t>Travelers are responsible to make their own hotel reservations</a:t>
            </a:r>
          </a:p>
          <a:p>
            <a:pPr lvl="1"/>
            <a:r>
              <a:rPr lang="en-US" dirty="0"/>
              <a:t>Lisa/Tina make rental car and flight reservations</a:t>
            </a:r>
          </a:p>
          <a:p>
            <a:r>
              <a:rPr lang="en-US" altLang="en-US" dirty="0"/>
              <a:t>Identify taxi, uber, POV mileage (both ways), airport parking, etc. for transportation between home and airport</a:t>
            </a:r>
          </a:p>
          <a:p>
            <a:r>
              <a:rPr lang="en-US" dirty="0"/>
              <a:t>The sooner the better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5773-F1D3-7383-D8B7-2F6DAE954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935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B068E0-7854-5B3C-71F6-8F1DF1E20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Rental Car/Local transportation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C02EC6-5760-F1A0-D31E-217080BB4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One car per team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Rental car typically is reserved under Lead Assessor’s name, but be sure to let Lisa/Tina know who should be assigned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Travelers must use the LEAST expensive </a:t>
            </a:r>
            <a:r>
              <a:rPr lang="en-US" altLang="en-US" sz="2400" u="sng" dirty="0"/>
              <a:t>compact car</a:t>
            </a:r>
            <a:r>
              <a:rPr lang="en-US" altLang="en-US" sz="2400" dirty="0"/>
              <a:t> available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If more than 2 assessors are going a larger car may be justified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Indicate assessment duration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Submit justification for rental car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/>
              <a:t>Basic justification (1 car per team, travel between hotel and site</a:t>
            </a:r>
            <a:r>
              <a:rPr lang="en-US" altLang="en-US" dirty="0"/>
              <a:t>)</a:t>
            </a:r>
          </a:p>
          <a:p>
            <a:pPr marL="503237" indent="-342900">
              <a:spcAft>
                <a:spcPts val="600"/>
              </a:spcAft>
            </a:pPr>
            <a:r>
              <a:rPr lang="en-US" altLang="en-US" sz="2400" dirty="0"/>
              <a:t>If possible, identify any known airport, hotel, or other parking fees that will be necessary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C2664FA-7F4F-8682-6F95-B1B6B4CF5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Rental Car/Local transportation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D4B58B1-5793-ED4F-466B-7C0E4A490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Identify receipts for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/>
              <a:t>Rental car gas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/>
              <a:t>Shuttle to/from airport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/>
              <a:t>Taxi to/from airport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Travelers will NOT be reimbursed for purchasing pre-paid refueling options.  Travelers should refuel prior to returning an approved rental vehicle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/>
              <a:t>Taxi for meals is not reimbursable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8866-46F1-B492-3E6C-7B34CF4C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11" y="0"/>
            <a:ext cx="10160000" cy="570451"/>
          </a:xfrm>
        </p:spPr>
        <p:txBody>
          <a:bodyPr/>
          <a:lstStyle/>
          <a:p>
            <a:pPr algn="r"/>
            <a:r>
              <a:rPr lang="en-US" dirty="0"/>
              <a:t>DOELAP Travel Expense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A266C-8ECD-84A0-AB00-FE3A8AEC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75EBB-4A3F-C235-C5DB-DF393311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16"/>
            <a:ext cx="6089425" cy="334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95ABB-8B4D-58E5-5288-C19F1A48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125" y="3155568"/>
            <a:ext cx="5414565" cy="37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B78D-FD25-68C2-3BA4-CF4DE342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Travel Goes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6E7F-B1E9-13F2-F63C-E16F60EB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issues</a:t>
            </a:r>
          </a:p>
          <a:p>
            <a:r>
              <a:rPr lang="en-US" dirty="0"/>
              <a:t>Flights delayed/cancelled</a:t>
            </a:r>
          </a:p>
          <a:p>
            <a:r>
              <a:rPr lang="en-US" dirty="0"/>
              <a:t>Rental car accident</a:t>
            </a:r>
          </a:p>
          <a:p>
            <a:r>
              <a:rPr lang="en-US" dirty="0"/>
              <a:t>Other issues?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E435-F8C1-5E00-86B8-0AB322451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604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436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</vt:lpstr>
      <vt:lpstr>Wingdings</vt:lpstr>
      <vt:lpstr>Adjacency</vt:lpstr>
      <vt:lpstr>DOELAP External Dosimetry Training Travel Topics</vt:lpstr>
      <vt:lpstr>Travel Contacts</vt:lpstr>
      <vt:lpstr>Funding for Assessor Travel</vt:lpstr>
      <vt:lpstr>DOELAP Invitational Traveler Request</vt:lpstr>
      <vt:lpstr>Travel Requests</vt:lpstr>
      <vt:lpstr>Rental Car/Local transportation</vt:lpstr>
      <vt:lpstr>Rental Car/Local transportation</vt:lpstr>
      <vt:lpstr>DOELAP Travel Expense Report</vt:lpstr>
      <vt:lpstr>When Travel Goes Wrong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Bohrer, Steven E</dc:creator>
  <cp:lastModifiedBy>Bohrer, Steven E</cp:lastModifiedBy>
  <cp:revision>10</cp:revision>
  <dcterms:created xsi:type="dcterms:W3CDTF">2023-07-27T20:19:49Z</dcterms:created>
  <dcterms:modified xsi:type="dcterms:W3CDTF">2023-09-12T13:28:54Z</dcterms:modified>
</cp:coreProperties>
</file>